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8" r:id="rId3"/>
    <p:sldId id="279" r:id="rId4"/>
    <p:sldId id="280" r:id="rId5"/>
    <p:sldId id="281" r:id="rId6"/>
    <p:sldId id="258" r:id="rId7"/>
    <p:sldId id="298" r:id="rId8"/>
    <p:sldId id="283" r:id="rId9"/>
    <p:sldId id="284" r:id="rId10"/>
    <p:sldId id="285" r:id="rId11"/>
    <p:sldId id="272" r:id="rId12"/>
    <p:sldId id="290" r:id="rId13"/>
    <p:sldId id="294" r:id="rId14"/>
    <p:sldId id="295" r:id="rId15"/>
    <p:sldId id="291" r:id="rId16"/>
    <p:sldId id="297" r:id="rId17"/>
    <p:sldId id="288" r:id="rId18"/>
    <p:sldId id="274" r:id="rId19"/>
    <p:sldId id="292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725"/>
  </p:normalViewPr>
  <p:slideViewPr>
    <p:cSldViewPr snapToGrid="0">
      <p:cViewPr varScale="1">
        <p:scale>
          <a:sx n="113" d="100"/>
          <a:sy n="113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9D7D-88F8-4EAA-ABEA-1F5E306EFA52}" type="datetimeFigureOut">
              <a:rPr lang="en-US" smtClean="0"/>
              <a:t>5/7/26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A852-2C86-4897-9CB9-3CE850CE16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8A0FC800-78FA-5624-E0FD-B9C249D0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654BE952-E398-4732-8C2A-F15D7BAA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yananda Sagar University">
            <a:extLst>
              <a:ext uri="{FF2B5EF4-FFF2-40B4-BE49-F238E27FC236}">
                <a16:creationId xmlns:a16="http://schemas.microsoft.com/office/drawing/2014/main" id="{75976F40-8E55-D6B6-F063-238D57B74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C56D7-1AD8-7C82-7F0E-17B7A0EAA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7CB68-A197-5AF4-1525-F84F29602A37}"/>
              </a:ext>
            </a:extLst>
          </p:cNvPr>
          <p:cNvSpPr txBox="1"/>
          <p:nvPr/>
        </p:nvSpPr>
        <p:spPr>
          <a:xfrm>
            <a:off x="544944" y="1044316"/>
            <a:ext cx="1110210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accent1"/>
                </a:solidFill>
                <a:effectLst/>
                <a:latin typeface="Bookman Old Style" panose="02050604050505020204" pitchFamily="18" charset="0"/>
              </a:rPr>
              <a:t>Dayananda Sagar University (DSU) - Main Campus</a:t>
            </a:r>
          </a:p>
          <a:p>
            <a:pPr algn="ctr"/>
            <a:r>
              <a:rPr lang="en-US" sz="3200" b="1" i="0" dirty="0">
                <a:solidFill>
                  <a:schemeClr val="accent1"/>
                </a:solidFill>
                <a:effectLst/>
                <a:latin typeface="Bookman Old Style" panose="02050604050505020204" pitchFamily="18" charset="0"/>
              </a:rPr>
              <a:t>School of Engineering</a:t>
            </a:r>
          </a:p>
          <a:p>
            <a:pPr algn="ctr"/>
            <a:r>
              <a:rPr lang="en-US" sz="1200" b="1" i="0" dirty="0" err="1">
                <a:effectLst/>
                <a:latin typeface="Bookman Old Style" panose="02050604050505020204" pitchFamily="18" charset="0"/>
              </a:rPr>
              <a:t>Devarakaggalahalli</a:t>
            </a:r>
            <a:r>
              <a:rPr lang="en-US" sz="1200" b="1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en-US" sz="1200" b="1" i="0" dirty="0" err="1">
                <a:effectLst/>
                <a:latin typeface="Bookman Old Style" panose="02050604050505020204" pitchFamily="18" charset="0"/>
              </a:rPr>
              <a:t>Harohalli</a:t>
            </a:r>
            <a:r>
              <a:rPr lang="en-US" sz="1200" b="1" dirty="0">
                <a:latin typeface="Bookman Old Style" panose="02050604050505020204" pitchFamily="18" charset="0"/>
              </a:rPr>
              <a:t>, </a:t>
            </a:r>
            <a:r>
              <a:rPr lang="en-US" sz="1200" b="1" i="0" dirty="0" err="1">
                <a:effectLst/>
                <a:latin typeface="Bookman Old Style" panose="02050604050505020204" pitchFamily="18" charset="0"/>
              </a:rPr>
              <a:t>Kanakapura</a:t>
            </a:r>
            <a:r>
              <a:rPr lang="en-US" sz="1200" b="1" i="0" dirty="0">
                <a:effectLst/>
                <a:latin typeface="Bookman Old Style" panose="02050604050505020204" pitchFamily="18" charset="0"/>
              </a:rPr>
              <a:t> Road, Bengaluru South Dist., Karnataka 562112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5867F-821D-36BF-2A38-E626D649E8CA}"/>
              </a:ext>
            </a:extLst>
          </p:cNvPr>
          <p:cNvSpPr txBox="1"/>
          <p:nvPr/>
        </p:nvSpPr>
        <p:spPr>
          <a:xfrm>
            <a:off x="235527" y="2322527"/>
            <a:ext cx="1172094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N" sz="2000" b="1" dirty="0">
                <a:latin typeface="Bookman Old Style"/>
              </a:rPr>
              <a:t>DEPARTMENT OF COMPUTER SCIENCE AND ENGINEERING </a:t>
            </a:r>
          </a:p>
          <a:p>
            <a:pPr algn="ctr"/>
            <a:r>
              <a:rPr lang="en-IN" sz="2000" b="1" dirty="0">
                <a:latin typeface="Bookman Old Style" panose="02050604050505020204" pitchFamily="18" charset="0"/>
              </a:rPr>
              <a:t>(ARTIFICIAL INTELLIGENCE AND MACHINE LEARNING)</a:t>
            </a:r>
          </a:p>
          <a:p>
            <a:pPr algn="ctr"/>
            <a:r>
              <a:rPr lang="en-IN" sz="2000" b="1" dirty="0">
                <a:latin typeface="Bookman Old Style" panose="02050604050505020204" pitchFamily="18" charset="0"/>
              </a:rPr>
              <a:t>Capstone Project Phase-II (22AM4801)</a:t>
            </a:r>
          </a:p>
          <a:p>
            <a:pPr algn="ctr"/>
            <a:r>
              <a:rPr lang="en-IN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External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4B5E3-2FAD-8632-BD54-67CACB5F7F85}"/>
              </a:ext>
            </a:extLst>
          </p:cNvPr>
          <p:cNvSpPr txBox="1"/>
          <p:nvPr/>
        </p:nvSpPr>
        <p:spPr>
          <a:xfrm>
            <a:off x="312208" y="3603222"/>
            <a:ext cx="117209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Bookman Old Style" panose="02050604050505020204" pitchFamily="18" charset="0"/>
              </a:rPr>
              <a:t>Title: “</a:t>
            </a:r>
            <a:r>
              <a:rPr lang="en-US" sz="2000" b="1" dirty="0">
                <a:latin typeface="Bookman Old Style" panose="02050604050505020204" pitchFamily="18" charset="0"/>
              </a:rPr>
              <a:t>Semantic Similarity Based Academic Descriptive Answer Evaluator Leveraging Machine Learning and Business Intelligence</a:t>
            </a:r>
            <a:r>
              <a:rPr lang="en-IN" sz="2000" b="1" dirty="0">
                <a:latin typeface="Bookman Old Style" panose="02050604050505020204" pitchFamily="18" charset="0"/>
              </a:rPr>
              <a:t>”</a:t>
            </a:r>
            <a:endParaRPr lang="en-IN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43AB689D-04FD-7FB0-A09E-3CE5FD47E4A3}"/>
              </a:ext>
            </a:extLst>
          </p:cNvPr>
          <p:cNvSpPr txBox="1"/>
          <p:nvPr/>
        </p:nvSpPr>
        <p:spPr>
          <a:xfrm>
            <a:off x="312208" y="4583182"/>
            <a:ext cx="4595967" cy="13233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Under the Supervision of </a:t>
            </a:r>
          </a:p>
          <a:p>
            <a:r>
              <a:rPr lang="en-IN" sz="1600" b="1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Dr. Jitendra Jaiswal, </a:t>
            </a:r>
            <a:r>
              <a:rPr lang="en-IN" sz="1600" b="1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Trebuchet MS"/>
              </a:rPr>
              <a:t>Associate Professor</a:t>
            </a:r>
          </a:p>
          <a:p>
            <a:r>
              <a:rPr lang="en-IN" sz="1600" b="1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Trebuchet MS"/>
              </a:rPr>
              <a:t>Prof. Mitha Guru, Assistant Professor</a:t>
            </a:r>
          </a:p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Trebuchet MS"/>
              </a:rPr>
              <a:t>Department of CSE (AI&amp;ML)</a:t>
            </a:r>
          </a:p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Calibri"/>
                <a:cs typeface="Calibri"/>
                <a:sym typeface="Trebuchet MS"/>
              </a:rPr>
              <a:t>SOE, DSU.</a:t>
            </a:r>
          </a:p>
        </p:txBody>
      </p:sp>
      <p:sp>
        <p:nvSpPr>
          <p:cNvPr id="9" name="Google Shape;65;p2">
            <a:extLst>
              <a:ext uri="{FF2B5EF4-FFF2-40B4-BE49-F238E27FC236}">
                <a16:creationId xmlns:a16="http://schemas.microsoft.com/office/drawing/2014/main" id="{E0C68854-9F4F-6AB8-A5F5-126E33082208}"/>
              </a:ext>
            </a:extLst>
          </p:cNvPr>
          <p:cNvSpPr txBox="1"/>
          <p:nvPr/>
        </p:nvSpPr>
        <p:spPr>
          <a:xfrm>
            <a:off x="7402287" y="4583182"/>
            <a:ext cx="4477508" cy="13233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Team Members:</a:t>
            </a:r>
          </a:p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Manideep </a:t>
            </a:r>
            <a:r>
              <a:rPr lang="en-IN" sz="1600" dirty="0" err="1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Tatikonda</a:t>
            </a:r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	ENG22AM0194  </a:t>
            </a:r>
          </a:p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Arjun </a:t>
            </a:r>
            <a:r>
              <a:rPr lang="en-IN" sz="1600" dirty="0" err="1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Pulivarthi</a:t>
            </a:r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 		ENG22AM0076    </a:t>
            </a:r>
            <a:endParaRPr lang="en-IN" sz="1600" dirty="0">
              <a:solidFill>
                <a:schemeClr val="lt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B Abhishek Roy		ENG22AM0170</a:t>
            </a:r>
            <a:endParaRPr lang="en-IN" sz="1600" dirty="0">
              <a:solidFill>
                <a:schemeClr val="lt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  <a:p>
            <a:r>
              <a:rPr lang="en-IN" sz="1600" dirty="0" err="1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Swettha</a:t>
            </a:r>
            <a:r>
              <a:rPr lang="en-IN" sz="1600" dirty="0">
                <a:solidFill>
                  <a:schemeClr val="lt1"/>
                </a:solidFill>
                <a:latin typeface="Bookman Old Style" panose="02050604050505020204" pitchFamily="18" charset="0"/>
                <a:ea typeface="Trebuchet MS"/>
                <a:cs typeface="Trebuchet MS"/>
                <a:sym typeface="Trebuchet MS"/>
              </a:rPr>
              <a:t> M A 		ENG22AM0165</a:t>
            </a:r>
            <a:endParaRPr sz="1600" dirty="0">
              <a:solidFill>
                <a:schemeClr val="lt1"/>
              </a:solidFill>
              <a:latin typeface="Bookman Old Style" panose="02050604050505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1E8FF-8451-6B47-3887-6BD5776320D0}"/>
              </a:ext>
            </a:extLst>
          </p:cNvPr>
          <p:cNvSpPr txBox="1"/>
          <p:nvPr/>
        </p:nvSpPr>
        <p:spPr>
          <a:xfrm>
            <a:off x="2841148" y="612442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Academic Year: 2025-2026</a:t>
            </a:r>
          </a:p>
        </p:txBody>
      </p:sp>
    </p:spTree>
    <p:extLst>
      <p:ext uri="{BB962C8B-B14F-4D97-AF65-F5344CB8AC3E}">
        <p14:creationId xmlns:p14="http://schemas.microsoft.com/office/powerpoint/2010/main" val="145305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7FE68-A449-3EAF-3B1B-A58088D8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DD5E6B2C-4859-6846-7812-65121A29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6E5DD5FF-F86A-5197-0C01-2104C258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05C04-27F1-F285-D8E4-4B073FB15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3" name="Picture 6" descr="Dayananda Sagar University">
            <a:extLst>
              <a:ext uri="{FF2B5EF4-FFF2-40B4-BE49-F238E27FC236}">
                <a16:creationId xmlns:a16="http://schemas.microsoft.com/office/drawing/2014/main" id="{056E9709-A471-294F-04A8-073507C6B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70E201D-6EC8-5C9D-8CDE-40487F498439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Results and Observation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30B401-B3E1-6953-715E-E350660AB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58692"/>
              </p:ext>
            </p:extLst>
          </p:nvPr>
        </p:nvGraphicFramePr>
        <p:xfrm>
          <a:off x="838200" y="1916308"/>
          <a:ext cx="10534230" cy="4023359"/>
        </p:xfrm>
        <a:graphic>
          <a:graphicData uri="http://schemas.openxmlformats.org/drawingml/2006/table">
            <a:tbl>
              <a:tblPr/>
              <a:tblGrid>
                <a:gridCol w="3417711">
                  <a:extLst>
                    <a:ext uri="{9D8B030D-6E8A-4147-A177-3AD203B41FA5}">
                      <a16:colId xmlns:a16="http://schemas.microsoft.com/office/drawing/2014/main" val="6329663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37932415"/>
                    </a:ext>
                  </a:extLst>
                </a:gridCol>
                <a:gridCol w="5490919">
                  <a:extLst>
                    <a:ext uri="{9D8B030D-6E8A-4147-A177-3AD203B41FA5}">
                      <a16:colId xmlns:a16="http://schemas.microsoft.com/office/drawing/2014/main" val="3463897354"/>
                    </a:ext>
                  </a:extLst>
                </a:gridCol>
              </a:tblGrid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Bookman Old Style" panose="02050604050505020204" pitchFamily="18" charset="0"/>
                        </a:rPr>
                        <a:t>Metric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Bookman Old Style" panose="02050604050505020204" pitchFamily="18" charset="0"/>
                        </a:rPr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777106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Pearson Correlation (r)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0.8717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Bookman Old Style" panose="02050604050505020204" pitchFamily="18" charset="0"/>
                        </a:rPr>
                        <a:t>Strong agreement with human grading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624560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Bookman Old Style" panose="02050604050505020204" pitchFamily="18" charset="0"/>
                        </a:rPr>
                        <a:t>MAE</a:t>
                      </a:r>
                      <a:endParaRPr lang="en-US" sz="20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1.109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Bookman Old Style" panose="02050604050505020204" pitchFamily="18" charset="0"/>
                        </a:rPr>
                        <a:t>Avg error ≈ 1 mark on 5-mark scale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266170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RMSE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1.382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Bookman Old Style" panose="02050604050505020204" pitchFamily="18" charset="0"/>
                        </a:rPr>
                        <a:t>Penalizes larger grading mistakes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38551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R² Score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0.309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~31% variance in scores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068793"/>
                  </a:ext>
                </a:extLst>
              </a:tr>
              <a:tr h="4683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Accuracy (±1 mark)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54.5%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Bookman Old Style" panose="02050604050505020204" pitchFamily="18" charset="0"/>
                        </a:rPr>
                        <a:t>1 in 2 predictions close to human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946840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Bias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-1.109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latin typeface="Bookman Old Style" panose="02050604050505020204" pitchFamily="18" charset="0"/>
                        </a:rPr>
                        <a:t>Slight under-scoring tendency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822565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Confidence Score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0.942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High evaluation confidence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043888"/>
                  </a:ext>
                </a:extLst>
              </a:tr>
              <a:tr h="444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>
                          <a:latin typeface="Bookman Old Style" panose="02050604050505020204" pitchFamily="18" charset="0"/>
                        </a:rPr>
                        <a:t>Originality Score</a:t>
                      </a:r>
                      <a:endParaRPr lang="en-US" sz="200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dirty="0">
                          <a:latin typeface="Bookman Old Style" panose="02050604050505020204" pitchFamily="18" charset="0"/>
                        </a:rPr>
                        <a:t>93%</a:t>
                      </a:r>
                      <a:endParaRPr lang="en-US" sz="2000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dirty="0">
                          <a:latin typeface="Bookman Old Style" panose="02050604050505020204" pitchFamily="18" charset="0"/>
                        </a:rPr>
                        <a:t>7% plagiarism detected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44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1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C8E3C-42D0-3051-0DAE-BC47EAFD0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D303BA22-EE27-10BD-0A7B-BA6E8080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6802B76F-5089-20DC-092F-481080F9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D9A44-7377-055D-5A91-7FB32F82B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3" name="Picture 6" descr="Dayananda Sagar University">
            <a:extLst>
              <a:ext uri="{FF2B5EF4-FFF2-40B4-BE49-F238E27FC236}">
                <a16:creationId xmlns:a16="http://schemas.microsoft.com/office/drawing/2014/main" id="{60217A19-E9C8-5934-C9DF-92BC647CD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04E5001-899C-1CC0-6550-00EDBBD4C65E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Results and Observation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A9FB8-805B-1BE6-6E89-60F2FB4FF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6216"/>
            <a:ext cx="4237082" cy="38962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95809C-FFB2-67B9-15B8-AF4C9F77C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82" y="1894927"/>
            <a:ext cx="6323348" cy="39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23070-0C58-7E45-90D0-E7DB883FA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02CC74BD-6B3F-84BE-0CEB-6F695DFFA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45BE7D94-6EFF-E404-8ABB-8B0B0FA2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A0C31-BFD5-616E-4396-91F97DA86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3" name="Picture 6" descr="Dayananda Sagar University">
            <a:extLst>
              <a:ext uri="{FF2B5EF4-FFF2-40B4-BE49-F238E27FC236}">
                <a16:creationId xmlns:a16="http://schemas.microsoft.com/office/drawing/2014/main" id="{155C7D31-AAF1-1A14-B10D-EC828194A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484507-5F97-7049-6C0C-A3C5B180F30A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Results and Observation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4B756-379E-426A-829D-A006BBAA9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31" y="1769382"/>
            <a:ext cx="9129889" cy="45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9957-BD7D-A6E7-9E36-1E418604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3BA984F8-BBE5-FAB9-537D-62E515FEC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301777D4-6744-DCD9-A8D1-B2B586EB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267ED1-B77F-50F7-1DC0-2CD635BF1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3" name="Picture 6" descr="Dayananda Sagar University">
            <a:extLst>
              <a:ext uri="{FF2B5EF4-FFF2-40B4-BE49-F238E27FC236}">
                <a16:creationId xmlns:a16="http://schemas.microsoft.com/office/drawing/2014/main" id="{173E3CB1-D0D7-24AF-1E62-2BDC8721D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90309F-A9B1-F141-59AA-F67074727ABA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Results and Observation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D83BC-7CB5-B02B-7960-D404ABC7C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1751729"/>
            <a:ext cx="721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CCC3A-96B3-086F-6236-8C087A23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A3966DC-ACEB-2B3D-EB8E-930896B689E2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Working Screenshot</a:t>
            </a:r>
          </a:p>
        </p:txBody>
      </p:sp>
      <p:pic>
        <p:nvPicPr>
          <p:cNvPr id="2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1E46CFCE-A158-81A8-BB21-CA1C4B10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28B663A7-0F3A-5E00-159C-FDF80041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24301-3AE8-C53D-DEDF-B73F534C5C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7" name="Picture 6" descr="Dayananda Sagar University">
            <a:extLst>
              <a:ext uri="{FF2B5EF4-FFF2-40B4-BE49-F238E27FC236}">
                <a16:creationId xmlns:a16="http://schemas.microsoft.com/office/drawing/2014/main" id="{F59B8F37-6FBE-FB32-9F69-962EADD36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923EB9-475A-1A73-0439-93F1FD2271E0}"/>
              </a:ext>
            </a:extLst>
          </p:cNvPr>
          <p:cNvSpPr txBox="1">
            <a:spLocks/>
          </p:cNvSpPr>
          <p:nvPr/>
        </p:nvSpPr>
        <p:spPr>
          <a:xfrm>
            <a:off x="856830" y="329630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https://</a:t>
            </a:r>
            <a:r>
              <a:rPr lang="en-US" sz="2800" b="1" dirty="0" err="1">
                <a:latin typeface="Bookman Old Style" panose="02050604050505020204" pitchFamily="18" charset="0"/>
              </a:rPr>
              <a:t>unigrid.kyneticlabs.in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40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C9604-EDAA-0983-39DF-A5EA8CCD2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18B76-5039-3EC0-693B-750BF620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[1] J. Devlin, M. Chang, K. Lee, and K. Toutanova, “BERT: Pre-training of Deep Bidirectional Transformers for Language Understanding,” </a:t>
            </a:r>
            <a:r>
              <a:rPr lang="en-US" sz="2400" i="1" dirty="0">
                <a:latin typeface="Bookman Old Style" panose="02050604050505020204" pitchFamily="18" charset="0"/>
              </a:rPr>
              <a:t>Proc. NAACL-HLT</a:t>
            </a:r>
            <a:r>
              <a:rPr lang="en-US" sz="2400" dirty="0">
                <a:latin typeface="Bookman Old Style" panose="02050604050505020204" pitchFamily="18" charset="0"/>
              </a:rPr>
              <a:t>, pp. 4171–4186, 2019.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[2] N. Reimers and I. </a:t>
            </a:r>
            <a:r>
              <a:rPr lang="en-US" sz="2400" dirty="0" err="1">
                <a:latin typeface="Bookman Old Style" panose="02050604050505020204" pitchFamily="18" charset="0"/>
              </a:rPr>
              <a:t>Gurevych</a:t>
            </a:r>
            <a:r>
              <a:rPr lang="en-US" sz="2400" dirty="0">
                <a:latin typeface="Bookman Old Style" panose="02050604050505020204" pitchFamily="18" charset="0"/>
              </a:rPr>
              <a:t>, “Sentence-BERT: Sentence Embeddings using Siamese BERT-Networks,” </a:t>
            </a:r>
            <a:r>
              <a:rPr lang="en-US" sz="2400" i="1" dirty="0">
                <a:latin typeface="Bookman Old Style" panose="02050604050505020204" pitchFamily="18" charset="0"/>
              </a:rPr>
              <a:t>Proc. EMNLP-IJCNLP</a:t>
            </a:r>
            <a:r>
              <a:rPr lang="en-US" sz="2400" dirty="0">
                <a:latin typeface="Bookman Old Style" panose="02050604050505020204" pitchFamily="18" charset="0"/>
              </a:rPr>
              <a:t>, pp. 3982–3992, 2019.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[3] A. Gupta and M. Lehal, “A Survey of Text Plagiarism Detection Techniques,” </a:t>
            </a:r>
            <a:r>
              <a:rPr lang="en-US" sz="2400" i="1" dirty="0">
                <a:latin typeface="Bookman Old Style" panose="02050604050505020204" pitchFamily="18" charset="0"/>
              </a:rPr>
              <a:t>Journal of Emerging Technologies in Web Intelligence</a:t>
            </a:r>
            <a:r>
              <a:rPr lang="en-US" sz="2400" dirty="0">
                <a:latin typeface="Bookman Old Style" panose="02050604050505020204" pitchFamily="18" charset="0"/>
              </a:rPr>
              <a:t>, vol. 2, no. 1, pp. 12–19, 2010.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[4] P. Gupta, R. Kumar, and A. Ekbal, “Automatic Short Answer Grading and Feedback Using Deep Learning and BERT,” </a:t>
            </a:r>
            <a:r>
              <a:rPr lang="en-US" sz="2400" i="1" dirty="0">
                <a:latin typeface="Bookman Old Style" panose="02050604050505020204" pitchFamily="18" charset="0"/>
              </a:rPr>
              <a:t>IEEE Access</a:t>
            </a:r>
            <a:r>
              <a:rPr lang="en-US" sz="2400" dirty="0">
                <a:latin typeface="Bookman Old Style" panose="02050604050505020204" pitchFamily="18" charset="0"/>
              </a:rPr>
              <a:t>, vol. 9, pp. 88132–88144, 2021.</a:t>
            </a:r>
          </a:p>
          <a:p>
            <a:pPr marL="0" indent="0" algn="just">
              <a:buNone/>
            </a:pPr>
            <a:endParaRPr lang="en-US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DABA6129-60F3-6590-786A-EFA0F75A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18DE3896-48B0-B964-5D05-5710CAF3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F81AD-389B-1BD5-65FA-2E4CC97F8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DB8DF9AE-9B87-B455-174A-B4262C5AC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4B0668D-5275-5EB2-674B-20C93863FF34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References - 1</a:t>
            </a:r>
          </a:p>
        </p:txBody>
      </p:sp>
    </p:spTree>
    <p:extLst>
      <p:ext uri="{BB962C8B-B14F-4D97-AF65-F5344CB8AC3E}">
        <p14:creationId xmlns:p14="http://schemas.microsoft.com/office/powerpoint/2010/main" val="426959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35B7-ADE1-73DC-4939-EEA7C111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DE80-A035-2866-B0D4-02AB9499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[5] L. W. Anderson and D. R. Krathwohl, </a:t>
            </a:r>
            <a:r>
              <a:rPr lang="en-US" sz="2400" i="1" dirty="0">
                <a:latin typeface="Bookman Old Style" panose="02050604050505020204" pitchFamily="18" charset="0"/>
              </a:rPr>
              <a:t>A Taxonomy for Learning, Teaching, and Assessing: A Revision of Bloom’s Taxonomy of Educational Objectives</a:t>
            </a:r>
            <a:r>
              <a:rPr lang="en-US" sz="2400" dirty="0">
                <a:latin typeface="Bookman Old Style" panose="02050604050505020204" pitchFamily="18" charset="0"/>
              </a:rPr>
              <a:t>, Longman, 2001.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[6] R. Smith, “An Overview of the Tesseract OCR Engine,” </a:t>
            </a:r>
            <a:r>
              <a:rPr lang="en-US" sz="2400" i="1" dirty="0">
                <a:latin typeface="Bookman Old Style" panose="02050604050505020204" pitchFamily="18" charset="0"/>
              </a:rPr>
              <a:t>Proc. Ninth Int. Conf. on Document Analysis and Recognition (ICDAR)</a:t>
            </a:r>
            <a:r>
              <a:rPr lang="en-US" sz="2400" dirty="0">
                <a:latin typeface="Bookman Old Style" panose="02050604050505020204" pitchFamily="18" charset="0"/>
              </a:rPr>
              <a:t>, vol. 2, pp. 629–633, 2007.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[7] M. Chen, S. Mao, and Y. Liu, “Big Data: A Survey,” </a:t>
            </a:r>
            <a:r>
              <a:rPr lang="en-US" sz="2400" i="1" dirty="0">
                <a:latin typeface="Bookman Old Style" panose="02050604050505020204" pitchFamily="18" charset="0"/>
              </a:rPr>
              <a:t>Mobile Networks and Applications</a:t>
            </a:r>
            <a:r>
              <a:rPr lang="en-US" sz="2400" dirty="0">
                <a:latin typeface="Bookman Old Style" panose="02050604050505020204" pitchFamily="18" charset="0"/>
              </a:rPr>
              <a:t>, vol. 19, pp. 171–209, 2014.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[8] T. H. Davenport and J. G. Harris, </a:t>
            </a:r>
            <a:r>
              <a:rPr lang="en-US" sz="2400" i="1" dirty="0">
                <a:latin typeface="Bookman Old Style" panose="02050604050505020204" pitchFamily="18" charset="0"/>
              </a:rPr>
              <a:t>Competing on Analytics: The New Science of Winning</a:t>
            </a:r>
            <a:r>
              <a:rPr lang="en-US" sz="2400" dirty="0">
                <a:latin typeface="Bookman Old Style" panose="02050604050505020204" pitchFamily="18" charset="0"/>
              </a:rPr>
              <a:t>, Harvard Business Review Press, 2007.</a:t>
            </a: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49DC9CEF-7813-977D-1699-71C8891A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AF2137B1-2F9D-D0D1-0712-867FBAF1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47FEFC-6CE0-3C6E-EDE9-34B954F0A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EB40AA96-A103-5EEB-DCB6-091D3955E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68E695-0A3D-B799-64D8-B7ACA6886F31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References - 2</a:t>
            </a:r>
          </a:p>
        </p:txBody>
      </p:sp>
    </p:spTree>
    <p:extLst>
      <p:ext uri="{BB962C8B-B14F-4D97-AF65-F5344CB8AC3E}">
        <p14:creationId xmlns:p14="http://schemas.microsoft.com/office/powerpoint/2010/main" val="119220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D691E-8412-7220-AC1A-BFEFBDF4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A6CCC-5F59-0948-0CD0-8975E030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[9] H. Kaur, A. Singh, and A. Goyal, “A Framework for Automated Evaluation of Descriptive Answers Using Machine Learning,” </a:t>
            </a:r>
            <a:r>
              <a:rPr lang="en-US" sz="2400" i="1" dirty="0">
                <a:latin typeface="Bookman Old Style" panose="02050604050505020204" pitchFamily="18" charset="0"/>
              </a:rPr>
              <a:t>International Journal of Information Technology</a:t>
            </a:r>
            <a:r>
              <a:rPr lang="en-US" sz="2400" dirty="0">
                <a:latin typeface="Bookman Old Style" panose="02050604050505020204" pitchFamily="18" charset="0"/>
              </a:rPr>
              <a:t>, vol. 15, pp. 123–134, 2023.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[10] S. Basu, C. Jacobs, and L. Vanderwende, “</a:t>
            </a:r>
            <a:r>
              <a:rPr lang="en-US" sz="2400" dirty="0" err="1">
                <a:latin typeface="Bookman Old Style" panose="02050604050505020204" pitchFamily="18" charset="0"/>
              </a:rPr>
              <a:t>Powergrading</a:t>
            </a:r>
            <a:r>
              <a:rPr lang="en-US" sz="2400" dirty="0">
                <a:latin typeface="Bookman Old Style" panose="02050604050505020204" pitchFamily="18" charset="0"/>
              </a:rPr>
              <a:t>” </a:t>
            </a:r>
            <a:r>
              <a:rPr lang="en-US" sz="2400" i="1" dirty="0">
                <a:latin typeface="Bookman Old Style" panose="02050604050505020204" pitchFamily="18" charset="0"/>
              </a:rPr>
              <a:t>Transactions of the Association for Computational Linguistics</a:t>
            </a:r>
            <a:r>
              <a:rPr lang="en-US" sz="2400" dirty="0">
                <a:latin typeface="Bookman Old Style" panose="02050604050505020204" pitchFamily="18" charset="0"/>
              </a:rPr>
              <a:t>, vol. 1, pp. 391–402, 2013.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[11] R. Agrawal, R. Srikant, and H. Mannila, “Automated Grading,” </a:t>
            </a:r>
            <a:r>
              <a:rPr lang="en-US" sz="2400" i="1" dirty="0">
                <a:latin typeface="Bookman Old Style" panose="02050604050505020204" pitchFamily="18" charset="0"/>
              </a:rPr>
              <a:t>Fifth Int. Conf. on Educational Data Mining (EDM)</a:t>
            </a:r>
            <a:r>
              <a:rPr lang="en-US" sz="2400" dirty="0">
                <a:latin typeface="Bookman Old Style" panose="02050604050505020204" pitchFamily="18" charset="0"/>
              </a:rPr>
              <a:t>, pp. 111–116, 2012.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[12] R. Kumar and S. Choudhary, “Explainable AI in Education: Enhancing Transparency in Automated Grading Systems,” </a:t>
            </a:r>
            <a:r>
              <a:rPr lang="en-US" sz="2400" i="1" dirty="0">
                <a:latin typeface="Bookman Old Style" panose="02050604050505020204" pitchFamily="18" charset="0"/>
              </a:rPr>
              <a:t>IEEE Access</a:t>
            </a:r>
            <a:r>
              <a:rPr lang="en-US" sz="2400" dirty="0">
                <a:latin typeface="Bookman Old Style" panose="02050604050505020204" pitchFamily="18" charset="0"/>
              </a:rPr>
              <a:t>, vol. 12, pp. 56012–56027, 2024.</a:t>
            </a: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38FC2DE6-A4AD-C13B-B722-689497D7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7C4D0B34-0256-DBDC-24EE-8E112A0E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8B5B50-0581-FA17-AB24-BCAED5DFF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C98230D8-34C7-A9D1-63A8-F055E3B9B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227146-A4D9-8524-C875-013B90C49D00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References - 3</a:t>
            </a:r>
          </a:p>
        </p:txBody>
      </p:sp>
    </p:spTree>
    <p:extLst>
      <p:ext uri="{BB962C8B-B14F-4D97-AF65-F5344CB8AC3E}">
        <p14:creationId xmlns:p14="http://schemas.microsoft.com/office/powerpoint/2010/main" val="89226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70657-14B3-27CB-F6BB-C4ED30E6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56B63D0-EE27-FCD7-DB67-B449236E9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631122"/>
              </p:ext>
            </p:extLst>
          </p:nvPr>
        </p:nvGraphicFramePr>
        <p:xfrm>
          <a:off x="882650" y="1769008"/>
          <a:ext cx="10426700" cy="4480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43817">
                  <a:extLst>
                    <a:ext uri="{9D8B030D-6E8A-4147-A177-3AD203B41FA5}">
                      <a16:colId xmlns:a16="http://schemas.microsoft.com/office/drawing/2014/main" val="3712680910"/>
                    </a:ext>
                  </a:extLst>
                </a:gridCol>
                <a:gridCol w="6982883">
                  <a:extLst>
                    <a:ext uri="{9D8B030D-6E8A-4147-A177-3AD203B41FA5}">
                      <a16:colId xmlns:a16="http://schemas.microsoft.com/office/drawing/2014/main" val="2798914937"/>
                    </a:ext>
                  </a:extLst>
                </a:gridCol>
              </a:tblGrid>
              <a:tr h="36266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>
                          <a:latin typeface="Bookman Old Style" panose="02050604050505020204" pitchFamily="18" charset="0"/>
                        </a:rPr>
                        <a:t>Member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 dirty="0">
                          <a:latin typeface="Bookman Old Style" panose="02050604050505020204" pitchFamily="18" charset="0"/>
                        </a:rPr>
                        <a:t>Key Contributions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624365"/>
                  </a:ext>
                </a:extLst>
              </a:tr>
              <a:tr h="6346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>
                          <a:latin typeface="Bookman Old Style" panose="02050604050505020204" pitchFamily="18" charset="0"/>
                        </a:rPr>
                        <a:t>Manideep Tatikonda</a:t>
                      </a:r>
                      <a:endParaRPr lang="en-US" sz="240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OCR preprocessing pipeline research, integration experiments with </a:t>
                      </a:r>
                      <a:r>
                        <a:rPr lang="en-US" sz="2400" dirty="0" err="1">
                          <a:latin typeface="Bookman Old Style" panose="02050604050505020204" pitchFamily="18" charset="0"/>
                        </a:rPr>
                        <a:t>OlmOCR</a:t>
                      </a: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4994016"/>
                  </a:ext>
                </a:extLst>
              </a:tr>
              <a:tr h="6346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>
                          <a:latin typeface="Bookman Old Style" panose="02050604050505020204" pitchFamily="18" charset="0"/>
                        </a:rPr>
                        <a:t>Arjun Pulivarthi</a:t>
                      </a:r>
                      <a:endParaRPr lang="en-US" sz="240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Evaluation Rubrics, LLM hybrid grading logic, analytics generation and research documentation.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903599"/>
                  </a:ext>
                </a:extLst>
              </a:tr>
              <a:tr h="6346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>
                          <a:latin typeface="Bookman Old Style" panose="02050604050505020204" pitchFamily="18" charset="0"/>
                        </a:rPr>
                        <a:t>B. Abhishek Roy</a:t>
                      </a:r>
                      <a:endParaRPr lang="en-US" sz="240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Backend architecture design, APIs for evaluation pipeline, database schema.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996747"/>
                  </a:ext>
                </a:extLst>
              </a:tr>
              <a:tr h="63466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b="1">
                          <a:latin typeface="Bookman Old Style" panose="02050604050505020204" pitchFamily="18" charset="0"/>
                        </a:rPr>
                        <a:t>Swettha M. A.</a:t>
                      </a:r>
                      <a:endParaRPr lang="en-US" sz="240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400" dirty="0">
                          <a:latin typeface="Bookman Old Style" panose="02050604050505020204" pitchFamily="18" charset="0"/>
                        </a:rPr>
                        <a:t>System testing, validation of grading consistency, verification of outputs with rubric logic.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382154"/>
                  </a:ext>
                </a:extLst>
              </a:tr>
            </a:tbl>
          </a:graphicData>
        </a:graphic>
      </p:graphicFrame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152EDE9F-31F5-D0EB-93EB-B476DCAB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30E43637-B0D2-5BF2-4AA9-1FBB4B4C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DF72A5-F726-4CF8-3DE8-FE6E21A8D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D248056A-30AB-5663-46C0-59832810B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0FD6E3-2F9A-70B4-6B13-D44132C25F08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Individual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95708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2" descr="Thank You Vector Art, Icons, and Graphics for Free Downlo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10251"/>
          <a:stretch>
            <a:fillRect/>
          </a:stretch>
        </p:blipFill>
        <p:spPr bwMode="auto">
          <a:xfrm>
            <a:off x="3345109" y="1371600"/>
            <a:ext cx="5593811" cy="44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Dayananda Sagar University">
            <a:extLst>
              <a:ext uri="{FF2B5EF4-FFF2-40B4-BE49-F238E27FC236}">
                <a16:creationId xmlns:a16="http://schemas.microsoft.com/office/drawing/2014/main" id="{01C7E772-C9F6-9D42-C0A8-A584DC0F6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6007-DB88-DC02-E057-E5BD89B4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27"/>
            <a:ext cx="10515600" cy="71695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ookman Old Style" panose="02050604050505020204" pitchFamily="18" charset="0"/>
              </a:rPr>
              <a:t>Contents</a:t>
            </a: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CDDF16B5-0695-DF87-0C88-D643B8AC3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53DAA355-A119-FE2D-8B47-144D3D2D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C1CE5-FAB7-C8A2-D3BF-BCEB8E93A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A47FB57D-2E7D-EC8A-21B3-D213C8F33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5312E1-5AFA-C043-E9E0-61B4C840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60"/>
            <a:ext cx="10515600" cy="4588932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N" altLang="en-US" sz="2400" dirty="0">
                <a:latin typeface="Bookman Old Style" panose="02050604050505020204" pitchFamily="18" charset="0"/>
              </a:rPr>
              <a:t>Conference Paper Details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N" sz="2400" dirty="0">
                <a:latin typeface="Bookman Old Style" panose="02050604050505020204" pitchFamily="18" charset="0"/>
              </a:rPr>
              <a:t>Problem Statement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Objectives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Final Methodology / Approach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Performance Metrics and Graphical Results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References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161180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7E2E-0DC6-4482-9CF9-05A142AE4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91DE-7712-1AAB-788A-BDDA72D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27"/>
            <a:ext cx="10515600" cy="716950"/>
          </a:xfrm>
        </p:spPr>
        <p:txBody>
          <a:bodyPr>
            <a:normAutofit/>
          </a:bodyPr>
          <a:lstStyle/>
          <a:p>
            <a:r>
              <a:rPr lang="en-IN" altLang="en-US" sz="2800" b="1" dirty="0">
                <a:latin typeface="Bookman Old Style" panose="02050604050505020204" pitchFamily="18" charset="0"/>
              </a:rPr>
              <a:t>Conference Name and Publishment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1DE63FFD-4EE6-E62A-CA03-9AAC3E3F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C6E81BA4-7D8C-985B-CA41-68A3C868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0D080-185B-086B-9CD6-DB7B193A4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AB7BD013-4C4F-C646-815C-2149F6CC1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852B57-9079-AFAC-4119-193C5CFF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267"/>
            <a:ext cx="10515600" cy="4588932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N" altLang="en-US" sz="2400" b="1" dirty="0">
                <a:latin typeface="Bookman Old Style" panose="02050604050505020204" pitchFamily="18" charset="0"/>
              </a:rPr>
              <a:t>Conference Name: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Bookman Old Style" panose="02050604050505020204" pitchFamily="18" charset="0"/>
              </a:rPr>
              <a:t>5</a:t>
            </a:r>
            <a:r>
              <a:rPr lang="en-US" sz="2400" baseline="30000" dirty="0">
                <a:latin typeface="Bookman Old Style" panose="02050604050505020204" pitchFamily="18" charset="0"/>
              </a:rPr>
              <a:t>th</a:t>
            </a:r>
            <a:r>
              <a:rPr lang="en-US" sz="2400" dirty="0">
                <a:latin typeface="Bookman Old Style" panose="02050604050505020204" pitchFamily="18" charset="0"/>
              </a:rPr>
              <a:t> MAHSA International Conference on Industrial Revolution, Information &amp; Communication Technology (Mi-IRICT 2025)</a:t>
            </a: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IN" altLang="en-US" sz="2400" b="1" dirty="0">
                <a:latin typeface="Bookman Old Style" panose="02050604050505020204" pitchFamily="18" charset="0"/>
              </a:rPr>
              <a:t>Conference Website Link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altLang="en-US" sz="2400" dirty="0">
                <a:latin typeface="Bookman Old Style" panose="02050604050505020204" pitchFamily="18" charset="0"/>
              </a:rPr>
              <a:t>https://</a:t>
            </a:r>
            <a:r>
              <a:rPr lang="en-IN" altLang="en-US" sz="2400" dirty="0" err="1">
                <a:latin typeface="Bookman Old Style" panose="02050604050505020204" pitchFamily="18" charset="0"/>
              </a:rPr>
              <a:t>mahsaacademy.com.my</a:t>
            </a:r>
            <a:r>
              <a:rPr lang="en-IN" altLang="en-US" sz="2400" dirty="0">
                <a:latin typeface="Bookman Old Style" panose="02050604050505020204" pitchFamily="18" charset="0"/>
              </a:rPr>
              <a:t>/conference/MAHSA%20Conferences/MiIRICT25/</a:t>
            </a:r>
            <a:r>
              <a:rPr lang="en-IN" altLang="en-US" sz="2400" dirty="0" err="1">
                <a:latin typeface="Bookman Old Style" panose="02050604050505020204" pitchFamily="18" charset="0"/>
              </a:rPr>
              <a:t>miirict.html</a:t>
            </a: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IN" altLang="en-US" sz="2400" b="1" dirty="0">
                <a:latin typeface="Bookman Old Style" panose="02050604050505020204" pitchFamily="18" charset="0"/>
              </a:rPr>
              <a:t>Indexing: 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979-8-3315-6997-6/26/$31.00 ©2026 IEEE</a:t>
            </a:r>
          </a:p>
          <a:p>
            <a:pPr marL="0" indent="0" algn="just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DOI: 10.1109/IMED68921.2026.11484884</a:t>
            </a:r>
          </a:p>
        </p:txBody>
      </p:sp>
    </p:spTree>
    <p:extLst>
      <p:ext uri="{BB962C8B-B14F-4D97-AF65-F5344CB8AC3E}">
        <p14:creationId xmlns:p14="http://schemas.microsoft.com/office/powerpoint/2010/main" val="239167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59CE8-0512-D14A-00E1-B6A1BF4D8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8EC3-EFEB-AB33-415D-1F87583EB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27"/>
            <a:ext cx="10515600" cy="716950"/>
          </a:xfrm>
        </p:spPr>
        <p:txBody>
          <a:bodyPr>
            <a:normAutofit/>
          </a:bodyPr>
          <a:lstStyle/>
          <a:p>
            <a:r>
              <a:rPr lang="en-IN" altLang="en-US" sz="2800" b="1" dirty="0">
                <a:latin typeface="Bookman Old Style" panose="02050604050505020204" pitchFamily="18" charset="0"/>
              </a:rPr>
              <a:t>Publishment Notification 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2FBCBD56-DE9F-76D4-7DBD-00A09DBF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36DBF602-307F-5527-9450-75B7643B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6D74A-032D-394B-DA3A-4F895C110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23421214-E443-68E8-D479-8A4CD67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0F041D-1A8C-109F-99C4-16B7B2ED9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334"/>
            <a:ext cx="10515600" cy="4588932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altLang="en-US" sz="2400" dirty="0"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IN" altLang="en-US" sz="1050" b="1" dirty="0">
              <a:latin typeface="Bookman Old Style" panose="020506040505050202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6315537-6869-F1E4-04EA-9F46723DE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81172-1BC6-6EB2-B2DC-211C1F356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54" y="1820333"/>
            <a:ext cx="7480427" cy="43529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B0D8B2-401F-051E-D8D2-CA7D9444EAF4}"/>
              </a:ext>
            </a:extLst>
          </p:cNvPr>
          <p:cNvSpPr txBox="1">
            <a:spLocks/>
          </p:cNvSpPr>
          <p:nvPr/>
        </p:nvSpPr>
        <p:spPr>
          <a:xfrm>
            <a:off x="8861461" y="3429000"/>
            <a:ext cx="2484385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IN" altLang="en-US" sz="2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https://</a:t>
            </a:r>
            <a:r>
              <a:rPr lang="en-IN" altLang="en-US" sz="2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ieeexplore.ieee.org</a:t>
            </a:r>
            <a:r>
              <a:rPr lang="en-IN" altLang="en-US" sz="2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/document/11484884</a:t>
            </a:r>
            <a:endParaRPr lang="en-US" sz="2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37099787-DE13-A8B1-7E56-F8C596F2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A7D6C933-6576-53CF-3FEC-C3EAE65F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33B245-BD15-C4D9-9484-1861B8D090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24EE7419-A90C-CA4E-D482-87A2123FB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AB9A03-5B49-5CA2-E7A4-115D382D65B9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latin typeface="Bookman Old Style" panose="02050604050505020204" pitchFamily="18" charset="0"/>
              </a:rPr>
              <a:t>Introduction and SDG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BF7500-9F71-8A53-F3A6-CD331688B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66556"/>
            <a:ext cx="10512005" cy="704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Manual Evaluation Delays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Inconsistent Human Grading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Lack of Semantic Understanding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Limited Transparency in Scoring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Absence of Cognitive-Level Analysis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Bias in Traditional Evaluation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SDG 4</a:t>
            </a:r>
            <a:r>
              <a:rPr lang="en-US" sz="2400" dirty="0">
                <a:latin typeface="Bookman Old Style" panose="02050604050505020204" pitchFamily="18" charset="0"/>
              </a:rPr>
              <a:t> – Quality Education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SDG 9 </a:t>
            </a:r>
            <a:r>
              <a:rPr lang="en-US" sz="2400" dirty="0">
                <a:latin typeface="Bookman Old Style" panose="02050604050505020204" pitchFamily="18" charset="0"/>
              </a:rPr>
              <a:t>– Industry, Innovation and Infrastructure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SDG 10 </a:t>
            </a:r>
            <a:r>
              <a:rPr lang="en-US" sz="2400" dirty="0">
                <a:latin typeface="Bookman Old Style" panose="02050604050505020204" pitchFamily="18" charset="0"/>
              </a:rPr>
              <a:t>– Reduced Inequalities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Bookman Old Style" panose="02050604050505020204" pitchFamily="18" charset="0"/>
              </a:rPr>
              <a:t>SDG 16 </a:t>
            </a:r>
            <a:r>
              <a:rPr lang="en-US" sz="2400" dirty="0">
                <a:latin typeface="Bookman Old Style" panose="02050604050505020204" pitchFamily="18" charset="0"/>
              </a:rPr>
              <a:t>– Peace, Justice and Strong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3647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372F-7E0C-65F8-412D-7D9EBD50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296EDA56-12ED-4108-7E93-54E18007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84FB0F36-0C03-2313-D3EB-9433C049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E84E4-3E80-CFE8-64FB-F93DECE8B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66BE8F97-5E13-E65D-C1CC-DB08CDFAB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563F66-ACD4-4E83-31DD-EBC5A60C183A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latin typeface="Bookman Old Style" panose="02050604050505020204" pitchFamily="18" charset="0"/>
              </a:rPr>
              <a:t>Problem Statement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BB7D6E-FA3E-C539-E25B-5949C2589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27374" y="1767642"/>
            <a:ext cx="1051200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Descriptive answer evaluation in academics is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time-consuming, inconsistent, and subjective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Manual grading struggles with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fairness, bias, and scalability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as class sizes grow.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Traditional automated systems rely on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keyword matching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, ignoring the actual meaning of answers.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Faculty also lack tools for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plagiarism detection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and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Bloom’s Taxonomy-based performance insights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Hence, an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AI-assisted system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is needed to ensure </a:t>
            </a:r>
            <a:r>
              <a:rPr kumimoji="0" lang="en-US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semantic understanding, transparency, and faster evaluation</a:t>
            </a:r>
            <a:r>
              <a:rPr kumimoji="0" lang="en-US" alt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980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A6507-6CDC-9764-760B-C75B58A3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362E0A54-01CD-850D-B10E-1CF2C124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A92D263B-8E23-9575-A52A-1BF09D57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C683C4-60D6-8C34-1887-1B30B1ACC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4AFDD302-B8B5-937F-F3E1-303B06DAE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7F76E0E-3459-3F27-C2F2-A12A057931AE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Bookman Old Style" panose="02050604050505020204" pitchFamily="18" charset="0"/>
              </a:rPr>
              <a:t>Objectives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6507BE-AA04-138F-BF92-A342382E1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78291"/>
            <a:ext cx="10512005" cy="33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Automate grading of descriptive answers using </a:t>
            </a:r>
            <a:r>
              <a:rPr lang="en-US" sz="2400" b="1" dirty="0">
                <a:latin typeface="Bookman Old Style" panose="02050604050505020204" pitchFamily="18" charset="0"/>
              </a:rPr>
              <a:t>semantic similarity</a:t>
            </a:r>
            <a:r>
              <a:rPr lang="en-US" sz="2400" dirty="0">
                <a:latin typeface="Bookman Old Style" panose="02050604050505020204" pitchFamily="18" charset="0"/>
              </a:rPr>
              <a:t> techniques.</a:t>
            </a:r>
            <a:endParaRPr lang="en-US" sz="24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Map questions to </a:t>
            </a:r>
            <a:r>
              <a:rPr lang="en-US" sz="2400" b="1" dirty="0">
                <a:latin typeface="Bookman Old Style" panose="02050604050505020204" pitchFamily="18" charset="0"/>
              </a:rPr>
              <a:t>Bloom’s Taxonomy</a:t>
            </a:r>
            <a:r>
              <a:rPr lang="en-US" sz="2400" dirty="0">
                <a:latin typeface="Bookman Old Style" panose="02050604050505020204" pitchFamily="18" charset="0"/>
              </a:rPr>
              <a:t> for cognitive skill analysis. 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Integrate </a:t>
            </a:r>
            <a:r>
              <a:rPr lang="en-US" sz="2400" b="1" dirty="0">
                <a:latin typeface="Bookman Old Style" panose="02050604050505020204" pitchFamily="18" charset="0"/>
              </a:rPr>
              <a:t>Explainable AI (XAI)</a:t>
            </a:r>
            <a:r>
              <a:rPr lang="en-US" sz="2400" dirty="0">
                <a:latin typeface="Bookman Old Style" panose="02050604050505020204" pitchFamily="18" charset="0"/>
              </a:rPr>
              <a:t> to justify grading decisions.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Detect </a:t>
            </a:r>
            <a:r>
              <a:rPr lang="en-US" sz="2400" b="1" dirty="0">
                <a:latin typeface="Bookman Old Style" panose="02050604050505020204" pitchFamily="18" charset="0"/>
              </a:rPr>
              <a:t>plagiarism</a:t>
            </a:r>
            <a:r>
              <a:rPr lang="en-US" sz="2400" dirty="0">
                <a:latin typeface="Bookman Old Style" panose="02050604050505020204" pitchFamily="18" charset="0"/>
              </a:rPr>
              <a:t> within and across student responses.</a:t>
            </a:r>
            <a:endParaRPr lang="en-US" sz="24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Bookman Old Style" panose="02050604050505020204" pitchFamily="18" charset="0"/>
              </a:rPr>
              <a:t>Provide </a:t>
            </a:r>
            <a:r>
              <a:rPr lang="en-US" sz="2400" b="1" dirty="0">
                <a:latin typeface="Bookman Old Style" panose="02050604050505020204" pitchFamily="18" charset="0"/>
              </a:rPr>
              <a:t>BI dashboards</a:t>
            </a:r>
            <a:r>
              <a:rPr lang="en-US" sz="2400" dirty="0">
                <a:latin typeface="Bookman Old Style" panose="02050604050505020204" pitchFamily="18" charset="0"/>
              </a:rPr>
              <a:t> for faculty to visualize results and insights.</a:t>
            </a:r>
            <a:endParaRPr lang="en-US" sz="2400" dirty="0">
              <a:solidFill>
                <a:srgbClr val="00B050"/>
              </a:solidFill>
              <a:latin typeface="Bookman Old Style" panose="02050604050505020204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3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4709D-9F15-9CFC-D76A-E2F0F69EC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E3C531D2-D1FC-B97F-A5D4-30199612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077CA95C-D978-9EA1-9F84-BF9B16C6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8CE92-6522-3FDF-072C-E234938E0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8" name="Picture 6" descr="Dayananda Sagar University">
            <a:extLst>
              <a:ext uri="{FF2B5EF4-FFF2-40B4-BE49-F238E27FC236}">
                <a16:creationId xmlns:a16="http://schemas.microsoft.com/office/drawing/2014/main" id="{DFF244F2-EF69-13F9-E862-E0AED6DC3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37883D7-50EC-E6FE-C4FB-9A1F82BB43EB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latin typeface="Bookman Old Style" panose="02050604050505020204" pitchFamily="18" charset="0"/>
              </a:rPr>
              <a:t>Base Paper and Novelty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0D0570-EA72-F8C5-FD72-CC3A1001E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55482"/>
              </p:ext>
            </p:extLst>
          </p:nvPr>
        </p:nvGraphicFramePr>
        <p:xfrm>
          <a:off x="856830" y="1635283"/>
          <a:ext cx="10515600" cy="486099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 b="1" dirty="0">
                          <a:latin typeface="Bookman Old Style" panose="02050604050505020204" pitchFamily="18" charset="0"/>
                        </a:rPr>
                        <a:t>Paper Title</a:t>
                      </a:r>
                      <a:endParaRPr lang="en-US" sz="1350" dirty="0">
                        <a:latin typeface="Bookman Old Style" panose="02050604050505020204" pitchFamily="18" charset="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b="1">
                          <a:latin typeface="Bookman Old Style" panose="02050604050505020204" pitchFamily="18" charset="0"/>
                        </a:rPr>
                        <a:t>Algorithm</a:t>
                      </a:r>
                      <a:endParaRPr lang="en-US" sz="1350">
                        <a:latin typeface="Bookman Old Style" panose="02050604050505020204" pitchFamily="18" charset="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b="1">
                          <a:latin typeface="Bookman Old Style" panose="02050604050505020204" pitchFamily="18" charset="0"/>
                        </a:rPr>
                        <a:t>Dataset</a:t>
                      </a:r>
                      <a:endParaRPr lang="en-US" sz="1350">
                        <a:latin typeface="Bookman Old Style" panose="02050604050505020204" pitchFamily="18" charset="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b="1">
                          <a:latin typeface="Bookman Old Style" panose="02050604050505020204" pitchFamily="18" charset="0"/>
                        </a:rPr>
                        <a:t>Metrics</a:t>
                      </a:r>
                      <a:endParaRPr lang="en-US" sz="1350">
                        <a:latin typeface="Bookman Old Style" panose="02050604050505020204" pitchFamily="18" charset="0"/>
                      </a:endParaRP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b="1">
                          <a:latin typeface="Bookman Old Style" panose="02050604050505020204" pitchFamily="18" charset="0"/>
                        </a:rPr>
                        <a:t>Research Gap</a:t>
                      </a:r>
                      <a:endParaRPr lang="en-US" sz="1350">
                        <a:latin typeface="Bookman Old Style" panose="02050604050505020204" pitchFamily="18" charset="0"/>
                      </a:endParaRP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 dirty="0">
                          <a:latin typeface="Bookman Old Style" panose="02050604050505020204" pitchFamily="18" charset="0"/>
                        </a:rPr>
                        <a:t>Automatic Grading System Using Sentence-BERT Network (Ndukwe et al., 2020)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SBERT (Transformer)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Networking course short answers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QWK ≈ 0.70 (good agreement with human raters)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dirty="0">
                          <a:latin typeface="Bookman Old Style" panose="02050604050505020204" pitchFamily="18" charset="0"/>
                        </a:rPr>
                        <a:t>Limited evaluation across domains; lacks feedback mechanism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46434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Automatic Short Answer Grading using BERT + Deep Learning (Gupta &amp; Ekbal, 2021)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BERT + DL Classifier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dirty="0">
                          <a:latin typeface="Bookman Old Style" panose="02050604050505020204" pitchFamily="18" charset="0"/>
                        </a:rPr>
                        <a:t>Custom student answer datasets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Accuracy ≈ 85–90%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Focuses only on grading, not on plagiarism or bias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3692144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Question Classification using TF-IDF + Word2Vec (Mohammed &amp; Omar, 2020)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TF-IDF + Word2Vec + SVM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dirty="0">
                          <a:latin typeface="Bookman Old Style" panose="02050604050505020204" pitchFamily="18" charset="0"/>
                        </a:rPr>
                        <a:t>600 exam questions (multi-domain)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F1 ≈ 89%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Limited to question classification; not integrated with grading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085419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TrOCR: Transformer-based OCR (Li et al., 2023)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Transformer OCR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IAM Handwriting DB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Outperforms CNN-RNN OCR (≈85–90% accuracy for neat handwriting)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Still weak on cursive/low-quality handwriting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206864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ASAG with Feedback (Aggarwal et al., 2023, EngSAF Dataset)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LLM Fine-tuned (7B)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5.8k engineering answers (EngSAF)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>
                          <a:latin typeface="Bookman Old Style" panose="02050604050505020204" pitchFamily="18" charset="0"/>
                        </a:rPr>
                        <a:t>~75% grading accuracy; feedback rated 4.5/5</a:t>
                      </a:r>
                    </a:p>
                  </a:txBody>
                  <a:tcPr marL="55786" marR="55786" marT="27893" marB="27893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350" dirty="0">
                          <a:latin typeface="Bookman Old Style" panose="02050604050505020204" pitchFamily="18" charset="0"/>
                        </a:rPr>
                        <a:t>Feedback not yet domain-specific; limited large-scale deployment</a:t>
                      </a:r>
                    </a:p>
                  </a:txBody>
                  <a:tcPr marL="55786" marR="55786" marT="27893" marB="278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2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FEBA-ACA9-64FA-1DB6-AD69C1B4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of Commerce &amp; Management, Dayananda Sagar University, Bangalore">
            <a:extLst>
              <a:ext uri="{FF2B5EF4-FFF2-40B4-BE49-F238E27FC236}">
                <a16:creationId xmlns:a16="http://schemas.microsoft.com/office/drawing/2014/main" id="{714339B6-4A13-70F9-5884-2FA10914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" y="153177"/>
            <a:ext cx="2232837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YANANDA SAGAR UNIVERSITY SCHOOL OF ENGINEERING SCHEME &amp; SYLLABUS FOR  BACHELOR OF TECHNOLOGY (B.Tech.) – 2020 COMPUTER SC">
            <a:extLst>
              <a:ext uri="{FF2B5EF4-FFF2-40B4-BE49-F238E27FC236}">
                <a16:creationId xmlns:a16="http://schemas.microsoft.com/office/drawing/2014/main" id="{AF17D06A-7D85-8B21-9B87-F50BC08F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429" y="153177"/>
            <a:ext cx="2347433" cy="71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9F0E7-B1EE-CBE6-83F6-D9D8B2E282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30" y="85594"/>
            <a:ext cx="702612" cy="716950"/>
          </a:xfrm>
          <a:prstGeom prst="rect">
            <a:avLst/>
          </a:prstGeom>
        </p:spPr>
      </p:pic>
      <p:pic>
        <p:nvPicPr>
          <p:cNvPr id="9" name="Picture 6" descr="Dayananda Sagar University">
            <a:extLst>
              <a:ext uri="{FF2B5EF4-FFF2-40B4-BE49-F238E27FC236}">
                <a16:creationId xmlns:a16="http://schemas.microsoft.com/office/drawing/2014/main" id="{35E7D1E1-27BE-BA3F-0442-117BA124E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884" r="7953" b="11488"/>
          <a:stretch>
            <a:fillRect/>
          </a:stretch>
        </p:blipFill>
        <p:spPr bwMode="auto">
          <a:xfrm>
            <a:off x="7765314" y="85594"/>
            <a:ext cx="1096147" cy="7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7CB48BE-306B-2D8D-6D3B-8F34FBC28CE3}"/>
              </a:ext>
            </a:extLst>
          </p:cNvPr>
          <p:cNvSpPr txBox="1">
            <a:spLocks/>
          </p:cNvSpPr>
          <p:nvPr/>
        </p:nvSpPr>
        <p:spPr>
          <a:xfrm>
            <a:off x="838200" y="918333"/>
            <a:ext cx="10515600" cy="71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Bookman Old Style" panose="02050604050505020204" pitchFamily="18" charset="0"/>
              </a:rPr>
              <a:t>Architectural Diagram /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E1091-1592-9A15-1587-13DD6099C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366" y="1635283"/>
            <a:ext cx="8949267" cy="46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6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1231</Words>
  <Application>Microsoft Macintosh PowerPoint</Application>
  <PresentationFormat>Widescreen</PresentationFormat>
  <Paragraphs>161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Office Theme</vt:lpstr>
      <vt:lpstr>1_Office Theme</vt:lpstr>
      <vt:lpstr>PowerPoint Presentation</vt:lpstr>
      <vt:lpstr>Contents</vt:lpstr>
      <vt:lpstr>Conference Name and Publishment </vt:lpstr>
      <vt:lpstr>Publishment Notification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Arjun Chowdary ✪</cp:lastModifiedBy>
  <cp:revision>22</cp:revision>
  <cp:lastPrinted>2026-05-04T19:08:55Z</cp:lastPrinted>
  <dcterms:created xsi:type="dcterms:W3CDTF">2025-08-23T10:29:00Z</dcterms:created>
  <dcterms:modified xsi:type="dcterms:W3CDTF">2026-05-07T18:09:47Z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7A01B980AF6A4BFC9D512806F8C52C8F_12</vt:lpwstr>
  </property>
  <property fmtid="{D5CDD505-2E9C-101B-9397-08002B2CF9AE}" pid="3" name="KSOProductBuildVer">
    <vt:lpwstr>1033-12.2.0.23196</vt:lpwstr>
  </property>
</Properties>
</file>